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6" r:id="rId2"/>
    <p:sldId id="257" r:id="rId3"/>
    <p:sldId id="258" r:id="rId4"/>
    <p:sldId id="259" r:id="rId5"/>
    <p:sldId id="290" r:id="rId6"/>
    <p:sldId id="291" r:id="rId7"/>
    <p:sldId id="293" r:id="rId8"/>
    <p:sldId id="295" r:id="rId9"/>
    <p:sldId id="296" r:id="rId10"/>
    <p:sldId id="294" r:id="rId11"/>
    <p:sldId id="297" r:id="rId12"/>
    <p:sldId id="298" r:id="rId13"/>
    <p:sldId id="299" r:id="rId14"/>
    <p:sldId id="300" r:id="rId15"/>
    <p:sldId id="301" r:id="rId16"/>
    <p:sldId id="302" r:id="rId17"/>
    <p:sldId id="303" r:id="rId18"/>
    <p:sldId id="305" r:id="rId19"/>
    <p:sldId id="306" r:id="rId20"/>
    <p:sldId id="307" r:id="rId21"/>
    <p:sldId id="260" r:id="rId22"/>
    <p:sldId id="308" r:id="rId23"/>
    <p:sldId id="309" r:id="rId24"/>
    <p:sldId id="310" r:id="rId25"/>
    <p:sldId id="312" r:id="rId26"/>
    <p:sldId id="313" r:id="rId27"/>
    <p:sldId id="314" r:id="rId28"/>
    <p:sldId id="315" r:id="rId29"/>
    <p:sldId id="316" r:id="rId30"/>
    <p:sldId id="317" r:id="rId31"/>
    <p:sldId id="311" r:id="rId32"/>
    <p:sldId id="318" r:id="rId33"/>
    <p:sldId id="292" r:id="rId34"/>
    <p:sldId id="278" r:id="rId35"/>
    <p:sldId id="319" r:id="rId36"/>
    <p:sldId id="289" r:id="rId37"/>
    <p:sldId id="304" r:id="rId38"/>
    <p:sldId id="268" r:id="rId39"/>
    <p:sldId id="264"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63"/>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D2A5D0-309C-4AF1-877F-9608076C9E1D}" type="datetimeFigureOut">
              <a:rPr lang="en-US" smtClean="0"/>
              <a:pPr/>
              <a:t>6/8/2012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D755C51-CFD4-453D-932B-98498C844AE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6B7E16-8D1E-4A5B-AE8E-076CD5EFA9BD}" type="datetime4">
              <a:rPr lang="en-US" smtClean="0"/>
              <a:pPr/>
              <a:t>June 8, 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56455-4072-43A8-9C3C-429B620A4ECD}" type="datetime4">
              <a:rPr lang="en-US" smtClean="0"/>
              <a:pPr/>
              <a:t>June 8, 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A3911-E996-497E-873C-6C4A4702E133}" type="datetime4">
              <a:rPr lang="en-US" smtClean="0"/>
              <a:pPr/>
              <a:t>June 8, 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B2E48-6387-4683-9384-537B69195244}" type="datetime4">
              <a:rPr lang="en-US" smtClean="0"/>
              <a:pPr/>
              <a:t>June 8, 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CC28A-632C-4320-A9BB-92B523C34F57}" type="datetime4">
              <a:rPr lang="en-US" smtClean="0"/>
              <a:pPr/>
              <a:t>June 8, 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6F4562-20B2-4B25-9DA5-CF8EA1E72206}" type="datetime4">
              <a:rPr lang="en-US" smtClean="0"/>
              <a:pPr/>
              <a:t>June 8, 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A8F78F-4ECD-485B-BAF1-AC3B3672B7D6}" type="datetime4">
              <a:rPr lang="en-US" smtClean="0"/>
              <a:pPr/>
              <a:t>June 8, 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E99F17-7075-488C-BC10-FED6DBE12776}" type="datetime4">
              <a:rPr lang="en-US" smtClean="0"/>
              <a:pPr/>
              <a:t>June 8, 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5E511-DF62-4346-A3C0-EF2EEDE70A1E}" type="datetime4">
              <a:rPr lang="en-US" smtClean="0"/>
              <a:pPr/>
              <a:t>June 8, 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191D6-0AED-4448-AD49-5B45EE27C1FB}" type="datetime4">
              <a:rPr lang="en-US" smtClean="0"/>
              <a:pPr/>
              <a:t>June 8, 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3EB49-7039-4E21-9C45-5148474AF818}" type="datetime4">
              <a:rPr lang="en-US" smtClean="0"/>
              <a:pPr/>
              <a:t>June 8, 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95581-0582-4885-8178-762EB4F432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5AA35-C671-4EF0-AE97-FE4D62F700AC}" type="datetime4">
              <a:rPr lang="en-US" smtClean="0"/>
              <a:pPr/>
              <a:t>June 8, 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95581-0582-4885-8178-762EB4F432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eeoc.gov/"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924800" cy="3203575"/>
          </a:xfrm>
        </p:spPr>
        <p:txBody>
          <a:bodyPr>
            <a:noAutofit/>
          </a:bodyPr>
          <a:lstStyle/>
          <a:p>
            <a:r>
              <a:rPr lang="en-US" sz="4800" dirty="0" smtClean="0">
                <a:latin typeface="Times New Roman" pitchFamily="18" charset="0"/>
                <a:cs typeface="Times New Roman" pitchFamily="18" charset="0"/>
              </a:rPr>
              <a:t>Reasonable Accommodation: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A Practical Guide to Accommodation and the Interactive Process</a:t>
            </a:r>
            <a:endParaRPr lang="en-US" sz="4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Essential Functions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First Inquiry is Whether Employee Actually Is Required to Perform Function at Issue.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Second Inquiry is Whether Removing Function Fundamentally Changes the Job.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Essential Function -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Primary Factor is Employer Judgment. </a:t>
            </a:r>
          </a:p>
          <a:p>
            <a:pPr>
              <a:buNone/>
            </a:pPr>
            <a:r>
              <a:rPr lang="en-US" dirty="0" smtClean="0">
                <a:latin typeface="Times New Roman" pitchFamily="18" charset="0"/>
                <a:cs typeface="Times New Roman" pitchFamily="18" charset="0"/>
              </a:rPr>
              <a:t>		- Job Descriptions Good Evidence of 			Employer Judgment.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Amount of Time Spent Performing Function. </a:t>
            </a:r>
          </a:p>
          <a:p>
            <a:pPr>
              <a:buNone/>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Essential Function – Factors (Cont’d)</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Consequences of Not Requiring Employee to Perform Function.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Work Experience of Prior Incumbents in Job.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Current Work Experience of Incumbents in Similar Jobs.  </a:t>
            </a:r>
          </a:p>
          <a:p>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Interactive Process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Purpose of Interactive Process is to Identify the Precise Limitations Resulting from the Disability and Potential Reasonable Accommodations That Could Overcome Those Limitations.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Process Must Be Initiated by Employee.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Interactive Process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Regulations Recommend a Four-Step Process: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	Analyze Job and Essential Functions.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(2) Consult with Employee to Determine 	Precise Limitations of Disability and How 	Limitations Can be Overcome with an 	Accommodation.  </a:t>
            </a:r>
          </a:p>
        </p:txBody>
      </p:sp>
      <p:sp>
        <p:nvSpPr>
          <p:cNvPr id="4" name="Slide Number Placeholder 3"/>
          <p:cNvSpPr>
            <a:spLocks noGrp="1"/>
          </p:cNvSpPr>
          <p:nvPr>
            <p:ph type="sldNum" sz="quarter" idx="12"/>
          </p:nvPr>
        </p:nvSpPr>
        <p:spPr/>
        <p:txBody>
          <a:bodyPr/>
          <a:lstStyle/>
          <a:p>
            <a:fld id="{4B595581-0582-4885-8178-762EB4F432CF}"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Interactive Process (Cont’d)</a:t>
            </a:r>
            <a:endParaRPr lang="en-US" dirty="0"/>
          </a:p>
        </p:txBody>
      </p:sp>
      <p:sp>
        <p:nvSpPr>
          <p:cNvPr id="3" name="Content Placeholder 2"/>
          <p:cNvSpPr>
            <a:spLocks noGrp="1"/>
          </p:cNvSpPr>
          <p:nvPr>
            <p:ph idx="1"/>
          </p:nvPr>
        </p:nvSpPr>
        <p:spPr/>
        <p:txBody>
          <a:bodyPr>
            <a:normAutofit lnSpcReduction="10000"/>
          </a:bodyPr>
          <a:lstStyle/>
          <a:p>
            <a:pPr marL="971550" indent="-514350">
              <a:buAutoNum type="arabicParenBoth" startAt="3"/>
            </a:pPr>
            <a:r>
              <a:rPr lang="en-US" dirty="0" smtClean="0">
                <a:latin typeface="Times New Roman" pitchFamily="18" charset="0"/>
                <a:cs typeface="Times New Roman" pitchFamily="18" charset="0"/>
              </a:rPr>
              <a:t>Employer and Employee Work to Identify Potential Accommodations and the Effectiveness of Each in Allowing Employee to Perform Essential Functions. </a:t>
            </a:r>
          </a:p>
          <a:p>
            <a:pPr marL="971550" indent="-514350">
              <a:buAutoNum type="arabicParenBoth" startAt="3"/>
            </a:pPr>
            <a:endParaRPr lang="en-US" dirty="0" smtClean="0">
              <a:latin typeface="Times New Roman" pitchFamily="18" charset="0"/>
              <a:cs typeface="Times New Roman" pitchFamily="18" charset="0"/>
            </a:endParaRPr>
          </a:p>
          <a:p>
            <a:pPr marL="971550" indent="-514350">
              <a:buAutoNum type="arabicParenBoth" startAt="3"/>
            </a:pPr>
            <a:r>
              <a:rPr lang="en-US" dirty="0" smtClean="0">
                <a:latin typeface="Times New Roman" pitchFamily="18" charset="0"/>
                <a:cs typeface="Times New Roman" pitchFamily="18" charset="0"/>
              </a:rPr>
              <a:t> Consider Preferences of Employee and      Select the Accommodation That is Most Appropriate for both Employer and Employee.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Interactive Process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Employee Must Make Known that Workplace Modification is Needed Due to a Disability, i.e., Explain to Employer That Requested Adjustment to Working Conditions Because of Medical Reasons.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Employee Need Not Reference the ADA or Reasonable Accommodation, e.g., Asking for Continued Employment May Be Sufficient.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 Need for Accommodation of a Potential Disability is Apparent to Employer, Employer Must Initiate Interactive Process.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Interactive Process (Cont’d)</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No Interactive Process Required if Employee States No Accommodation is Necessary.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Ambiguity from Employee About the Nature of Disability or the Request for Accommodation Does Not Relieve Employer from Engaging in Interactive Process.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With Interactive Process</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If More Than One Reasonable Accommodation, Employer May Choose.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 Obligation of Employer to Engage in Interactive Process If No Reasonable Accommodation Exists.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Employer Response to a Request for Accommodation Must Be “Expeditious.”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Delay in Providing Accommodation is Evaluated in Light of the Reasons for Delay, the Length of Delay, the Complexity of the Accommodation, What the Employer Did to Mitigate the Delay, and Who Is Responsible for the Delay.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Agenda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What is a Reasonable Accommodation?</a:t>
            </a:r>
          </a:p>
          <a:p>
            <a:r>
              <a:rPr lang="en-US" dirty="0" smtClean="0">
                <a:latin typeface="Times New Roman" pitchFamily="18" charset="0"/>
                <a:cs typeface="Times New Roman" pitchFamily="18" charset="0"/>
              </a:rPr>
              <a:t>The Interactive Process.  </a:t>
            </a:r>
          </a:p>
          <a:p>
            <a:r>
              <a:rPr lang="en-US" dirty="0" smtClean="0">
                <a:latin typeface="Times New Roman" pitchFamily="18" charset="0"/>
                <a:cs typeface="Times New Roman" pitchFamily="18" charset="0"/>
              </a:rPr>
              <a:t>Legal Issues with Granting/Denying Requests.  </a:t>
            </a:r>
          </a:p>
          <a:p>
            <a:r>
              <a:rPr lang="en-US" dirty="0" smtClean="0">
                <a:latin typeface="Times New Roman" pitchFamily="18" charset="0"/>
                <a:cs typeface="Times New Roman" pitchFamily="18" charset="0"/>
              </a:rPr>
              <a:t>Impact of ADAAA Regulations.</a:t>
            </a:r>
          </a:p>
          <a:p>
            <a:r>
              <a:rPr lang="en-US" dirty="0" smtClean="0">
                <a:latin typeface="Times New Roman" pitchFamily="18" charset="0"/>
                <a:cs typeface="Times New Roman" pitchFamily="18" charset="0"/>
              </a:rPr>
              <a:t>Case Studies.</a:t>
            </a:r>
          </a:p>
          <a:p>
            <a:r>
              <a:rPr lang="en-US" dirty="0" smtClean="0">
                <a:latin typeface="Times New Roman" pitchFamily="18" charset="0"/>
                <a:cs typeface="Times New Roman" pitchFamily="18" charset="0"/>
              </a:rPr>
              <a:t>Questions.</a:t>
            </a:r>
          </a:p>
          <a:p>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Employers Have Right to Request Medical Documentation to Confirm Disability and Functional Limitations.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Employer May Require Independent Medical Examinations.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Employee Responsible if Employee Doctor Does Not Provide Sufficient Documentation.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Typical Accommodations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Job Restructuring.</a:t>
            </a:r>
          </a:p>
          <a:p>
            <a:r>
              <a:rPr lang="en-US" dirty="0" smtClean="0">
                <a:latin typeface="Times New Roman" pitchFamily="18" charset="0"/>
                <a:cs typeface="Times New Roman" pitchFamily="18" charset="0"/>
              </a:rPr>
              <a:t>Modified Work Schedules.</a:t>
            </a:r>
          </a:p>
          <a:p>
            <a:r>
              <a:rPr lang="en-US" dirty="0" smtClean="0">
                <a:latin typeface="Times New Roman" pitchFamily="18" charset="0"/>
                <a:cs typeface="Times New Roman" pitchFamily="18" charset="0"/>
              </a:rPr>
              <a:t>Assignment to an Open Position. </a:t>
            </a:r>
          </a:p>
          <a:p>
            <a:r>
              <a:rPr lang="en-US" dirty="0" smtClean="0">
                <a:latin typeface="Times New Roman" pitchFamily="18" charset="0"/>
                <a:cs typeface="Times New Roman" pitchFamily="18" charset="0"/>
              </a:rPr>
              <a:t>Modifications to Work Environment. </a:t>
            </a:r>
          </a:p>
          <a:p>
            <a:r>
              <a:rPr lang="en-US" dirty="0" smtClean="0">
                <a:latin typeface="Times New Roman" pitchFamily="18" charset="0"/>
                <a:cs typeface="Times New Roman" pitchFamily="18" charset="0"/>
              </a:rPr>
              <a:t>Providing Readers/Interpreters. </a:t>
            </a:r>
          </a:p>
          <a:p>
            <a:r>
              <a:rPr lang="en-US" dirty="0" smtClean="0">
                <a:latin typeface="Times New Roman" pitchFamily="18" charset="0"/>
                <a:cs typeface="Times New Roman" pitchFamily="18" charset="0"/>
              </a:rPr>
              <a:t>Time Off Work/Leave.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Job Restructuring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Employer Does Not Have to Reallocate or Distribute Essential Functions.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Employer Does Not Have to Alter Quality or Quantity Performance Standards.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Previous Modification of Essential Functions Does Not Require Employer To Do So Again.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Job Restructuring (Cont’d)</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No Obligation to Create Job; No Obligation to Create a Light-Duty Job.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 If Employer Has Altered Essential Functions for Other Employees, e.g., for Employees Injured on the Job, the Employer May Have to Alter Essential Functions for Disabled Employees.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Modified Work Schedules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Modifying Work Schedules, e.g., Shift Change, May Be Required.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Additional Breaks, Flexible Start Times, Flexible Schedules, May Be Reasonable.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Allowing Employee to Return to Work Part-Time While Recovering May Be Reasonable.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Allowing Employee to Obtain Treatment During Work Hours May Be Reasonable.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Reassignment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Reassignment an Accommodation of Last Resort For When No Reasonable Accommodation Exists in Current Job.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Reassignment Not Required Unless a Position (for which employee is qualified) is Open.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Employer Has to Consider Positions It Knows Will Become Vacant Within a Reasonable Time.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Reassignment (Cont’d)</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Promotion Not Required; Demotion May Be a Reasonable Accommodation.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Disabled Employee Entitled to Vacant Position and Cannot Be Required to Compete for Position.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Reassignment Not Required If Contrary to Terms of a Collective Bargaining Agreement.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Modifications To Work Environment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Reasonable Accommodations Often Include Modifications to Lights, Special Air Filters, Use of Handicapped Parking Spaces, Quiet Work Area. </a:t>
            </a:r>
          </a:p>
          <a:p>
            <a:r>
              <a:rPr lang="en-US" dirty="0" smtClean="0">
                <a:latin typeface="Times New Roman" pitchFamily="18" charset="0"/>
                <a:cs typeface="Times New Roman" pitchFamily="18" charset="0"/>
              </a:rPr>
              <a:t>Accommodations Can Include Equipment, e.g., Screen-Enlargement Software, Ergonomic Furniture, Lifting Devices, Etc.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Readers/Interpreters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Readers and Interpreters Are Identified As Reasonable Accommodations in the ADA.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Employer Is Not Required to Hire Two People to Do Job of One.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Employer Obligation is to Hire Another to </a:t>
            </a:r>
            <a:r>
              <a:rPr lang="en-US" u="sng" dirty="0" smtClean="0">
                <a:latin typeface="Times New Roman" pitchFamily="18" charset="0"/>
                <a:cs typeface="Times New Roman" pitchFamily="18" charset="0"/>
              </a:rPr>
              <a:t>Assist</a:t>
            </a:r>
            <a:r>
              <a:rPr lang="en-US" dirty="0" smtClean="0">
                <a:latin typeface="Times New Roman" pitchFamily="18" charset="0"/>
                <a:cs typeface="Times New Roman" pitchFamily="18" charset="0"/>
              </a:rPr>
              <a:t> With a Portion of the Job.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Leave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Leave for Medical Treatment, Recovery, Repairs to Needed Equipment, Temporary Adverse Conditions at Work (A/C Breakdowns, etc.), Training for Braille or Sign Language, Etc., Is Reasonable.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Indefinite Leave is Not Reasonable. Extensions of Finite Leave Not Reasonable.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Preliminary Remarks.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Questions – hold all questions until the end of presentation.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Presentation Will Focus on Work Environment.</a:t>
            </a:r>
            <a:r>
              <a:rPr lang="en-US" dirty="0" smtClean="0"/>
              <a:t> </a:t>
            </a:r>
          </a:p>
          <a:p>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Leave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Leave For Sporadic Absences Not Reasonable Unless Covered by FMLA.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EEOC Regulations Require Employer to Hold Job Open for Employee on Leave Unless an Undue Hardship.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Leave As An Accommodation Should Be Exception to No-Fault Attendance Policy. </a:t>
            </a:r>
          </a:p>
        </p:txBody>
      </p:sp>
      <p:sp>
        <p:nvSpPr>
          <p:cNvPr id="4" name="Slide Number Placeholder 3"/>
          <p:cNvSpPr>
            <a:spLocks noGrp="1"/>
          </p:cNvSpPr>
          <p:nvPr>
            <p:ph type="sldNum" sz="quarter" idx="12"/>
          </p:nvPr>
        </p:nvSpPr>
        <p:spPr/>
        <p:txBody>
          <a:bodyPr/>
          <a:lstStyle/>
          <a:p>
            <a:fld id="{4B595581-0582-4885-8178-762EB4F432CF}"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Accommodation Issues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It is Not a Reasonable Accommodation If the Accommodation Requires Other Employees to Work Harder.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Hardship Is Always On Employer to Prove That Requested Accommodation is Not Reasonable.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Obligation to Provide Reasonable Accommodation is a Continuing One and Employer Must Be Aware What is Required May Change Over Time.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Accommodation Issues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No Obligation to Provide a Futile Accommodation.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Accommodations Provided in the Past Are Evidence of What is Reasonable (and What Is Not an Undue Hardship).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Employer Satisfies Its Obligations Under ADA if Offers a Reasonable Accommodation That Employee Rejects.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Impact of ADAAA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ADAAA Does Not Significantly Change Regulations Relating to Accommodations.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ADAAA Did Clarify That Employees Regarded as Disabled are NOT Entitled to Reasonable Accommodation. </a:t>
            </a:r>
          </a:p>
          <a:p>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Avoid Pitfalls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Cost as Undue Hardship.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Assumptions About Medical Limitations or Job Requirements.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Incomplete Medical Information.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Ask Employee to Pay for Some or All of Accommodation before Deny Accommodation.  </a:t>
            </a:r>
          </a:p>
        </p:txBody>
      </p:sp>
      <p:sp>
        <p:nvSpPr>
          <p:cNvPr id="4" name="Slide Number Placeholder 3"/>
          <p:cNvSpPr>
            <a:spLocks noGrp="1"/>
          </p:cNvSpPr>
          <p:nvPr>
            <p:ph type="sldNum" sz="quarter" idx="12"/>
          </p:nvPr>
        </p:nvSpPr>
        <p:spPr/>
        <p:txBody>
          <a:bodyPr/>
          <a:lstStyle/>
          <a:p>
            <a:fld id="{4B595581-0582-4885-8178-762EB4F432CF}"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Pitfalls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List Attendance as Essential Function.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 other Employees Treated, e.g., for Workers Compensation, is Evidence of What is Reasonable.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Cannot Discipline Employee for Absence Nor Low Productivity That is Accommodation.</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Case Studies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p>
          <a:p>
            <a:r>
              <a:rPr lang="en-US" dirty="0" smtClean="0">
                <a:latin typeface="Times New Roman" pitchFamily="18" charset="0"/>
                <a:cs typeface="Times New Roman" pitchFamily="18" charset="0"/>
              </a:rPr>
              <a:t>Work at Home As Reasonable Accommodation.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Requests for More Leave Than FMLA Leave.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Request for Accommodation During Discipline.</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Resources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	Fact Sheets Available at </a:t>
            </a:r>
            <a:r>
              <a:rPr lang="en-US" dirty="0" smtClean="0">
                <a:latin typeface="Times New Roman" pitchFamily="18" charset="0"/>
                <a:cs typeface="Times New Roman" pitchFamily="18" charset="0"/>
                <a:hlinkClick r:id="rId2"/>
              </a:rPr>
              <a:t>www.eeoc.gov</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FMLA, the ADA and Title VII.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Applying Performance and Conduct Standards to Employees with Disabilities.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Workers Compensation and the ADA.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Dan S. Cross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sz="2800" dirty="0" smtClean="0">
                <a:latin typeface="Times New Roman" pitchFamily="18" charset="0"/>
                <a:cs typeface="Times New Roman" pitchFamily="18" charset="0"/>
              </a:rPr>
              <a:t>Dan S. Cross has practiced in the fields of labor and employment law and labor litigation since his admission to the practice of law in 1979. He is a </a:t>
            </a:r>
            <a:r>
              <a:rPr lang="en-US" sz="2800" i="1" dirty="0" smtClean="0">
                <a:latin typeface="Times New Roman" pitchFamily="18" charset="0"/>
                <a:cs typeface="Times New Roman" pitchFamily="18" charset="0"/>
              </a:rPr>
              <a:t>cum laude</a:t>
            </a:r>
            <a:r>
              <a:rPr lang="en-US" sz="2800" dirty="0" smtClean="0">
                <a:latin typeface="Times New Roman" pitchFamily="18" charset="0"/>
                <a:cs typeface="Times New Roman" pitchFamily="18" charset="0"/>
              </a:rPr>
              <a:t> graduate of Duke University (B.A., Public Policy Studies), and Mr. Cross is a graduate of the University of Denver Sturm College of Law. For six years, Mr. Cross was Senior Human Resources Counsel at the phone company. Now the managing partner with The Cross Law Firm, Mr. Cross has built a successful practice representing businesses of all sizes.  Mr. Cross has been selected as a "Super Lawyer" by 5280 Magazine and identified as a “Go-To" lawyer by </a:t>
            </a:r>
            <a:r>
              <a:rPr lang="en-US" sz="2800" i="1" dirty="0" smtClean="0">
                <a:latin typeface="Times New Roman" pitchFamily="18" charset="0"/>
                <a:cs typeface="Times New Roman" pitchFamily="18" charset="0"/>
              </a:rPr>
              <a:t>Fortune Magazine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Disclaimer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b="1" dirty="0" smtClean="0"/>
              <a:t>	</a:t>
            </a:r>
          </a:p>
          <a:p>
            <a:pPr>
              <a:buNone/>
            </a:pPr>
            <a:r>
              <a:rPr lang="en-US" b="1" dirty="0" smtClean="0"/>
              <a:t>	</a:t>
            </a:r>
            <a:r>
              <a:rPr lang="en-US" b="1" dirty="0" smtClean="0">
                <a:latin typeface="Times New Roman" pitchFamily="18" charset="0"/>
                <a:cs typeface="Times New Roman" pitchFamily="18" charset="0"/>
              </a:rPr>
              <a:t>THIS OUTLINE IS INTENDED TO PROVIDE GENERAL INFORMATION ONLY,  AND IS NOT LEGAL ADVICE.   ANYONE WITH SPECIFIC QUESTIONS SHOULD OBTAIN LEGAL ADVICE REGARDING THE APPLICATION OF TOPICS DISCUSSED IN THIS OUTLINE.</a:t>
            </a:r>
            <a:r>
              <a:rPr lang="en-US" dirty="0" smtClean="0">
                <a:latin typeface="Times New Roman" pitchFamily="18" charset="0"/>
                <a:cs typeface="Times New Roman" pitchFamily="18" charset="0"/>
              </a:rPr>
              <a:t> </a:t>
            </a:r>
          </a:p>
          <a:p>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Key Terms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sz="3600" dirty="0" smtClean="0">
                <a:latin typeface="Times New Roman" pitchFamily="18" charset="0"/>
                <a:cs typeface="Times New Roman" pitchFamily="18" charset="0"/>
              </a:rPr>
              <a:t>Reasonable Accommodation.</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42 U.S.C. § 12111 (9); 29 C.F.R. § 1630.2(o)</a:t>
            </a:r>
          </a:p>
          <a:p>
            <a:pPr>
              <a:buNone/>
            </a:pPr>
            <a:endParaRPr lang="en-US"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Undue Hardship on Employer. </a:t>
            </a:r>
          </a:p>
          <a:p>
            <a:pPr>
              <a:buNone/>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42 U.S.C. § 12111 (10); 29 C.F.R. § 1630.2(p)</a:t>
            </a:r>
          </a:p>
          <a:p>
            <a:pPr>
              <a:buNone/>
            </a:pPr>
            <a:endParaRPr lang="en-US"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Essential Functions of the Job. </a:t>
            </a:r>
          </a:p>
          <a:p>
            <a:pPr>
              <a:buNone/>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42 U.S.C. § 12111 (8); 29 C.F.R. § 1630.2(n)</a:t>
            </a:r>
          </a:p>
          <a:p>
            <a:pPr>
              <a:buNone/>
            </a:pPr>
            <a:endParaRPr lang="en-US"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Interactive Process.  </a:t>
            </a:r>
          </a:p>
          <a:p>
            <a:pPr>
              <a:buNone/>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29 C.F.R § 1630.9 app.  </a:t>
            </a: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What is an Accommodation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Purpose is to remove </a:t>
            </a:r>
            <a:r>
              <a:rPr lang="en-US" u="sng" dirty="0" smtClean="0">
                <a:latin typeface="Times New Roman" pitchFamily="18" charset="0"/>
                <a:cs typeface="Times New Roman" pitchFamily="18" charset="0"/>
              </a:rPr>
              <a:t>workplace</a:t>
            </a:r>
            <a:r>
              <a:rPr lang="en-US" dirty="0" smtClean="0">
                <a:latin typeface="Times New Roman" pitchFamily="18" charset="0"/>
                <a:cs typeface="Times New Roman" pitchFamily="18" charset="0"/>
              </a:rPr>
              <a:t> barriers.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Not For Personal Use.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Is Effective, i.e., assists the Employee in Meeting Performance Standards.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Is a Preference for a Disabled Employee. </a:t>
            </a:r>
          </a:p>
          <a:p>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4B595581-0582-4885-8178-762EB4F432CF}"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is Reasonable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Helps Employee Perform Essential Functions.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Addresses Known Physical/Mental Limitations.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Seems Reasonable, i.e., Feasible “In the Run of Cases.”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Takes into Account Cost/Benefit.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Undue Hardship</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Focus Is on Hardship Imposed on Employer.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Hardship is Compared to Employer Resources, Not to Employee’s Salary or Job Status.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Undue Hardship Must Take into Account Offsetting Resources, Tax Credits, Etc.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Undue Hardship -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Nature and Cost of Accommodation.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Financial Resources of Employer, the Size of the Business, Number of Employees, Etc.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Number of Employees at Facility.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Undue Hardship – Factors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Impact on Business Operations.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Type of Business Operations.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Composition, Structure and Functions of the Workforce.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B595581-0582-4885-8178-762EB4F432CF}"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11551</TotalTime>
  <Words>1405</Words>
  <Application>Microsoft Office PowerPoint</Application>
  <PresentationFormat>On-screen Show (4:3)</PresentationFormat>
  <Paragraphs>261</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Reasonable Accommodation:  A Practical Guide to Accommodation and the Interactive Process</vt:lpstr>
      <vt:lpstr>Agenda</vt:lpstr>
      <vt:lpstr>Introduction</vt:lpstr>
      <vt:lpstr>Key Terms</vt:lpstr>
      <vt:lpstr>What is an Accommodation</vt:lpstr>
      <vt:lpstr>What is Reasonable</vt:lpstr>
      <vt:lpstr>Undue Hardship</vt:lpstr>
      <vt:lpstr>Undue Hardship - Factors</vt:lpstr>
      <vt:lpstr>Undue Hardship – Factors (Cont’d)</vt:lpstr>
      <vt:lpstr>Essential Functions</vt:lpstr>
      <vt:lpstr>Essential Function - Factors</vt:lpstr>
      <vt:lpstr>Essential Function – Factors (Cont’d)</vt:lpstr>
      <vt:lpstr>Interactive Process</vt:lpstr>
      <vt:lpstr>Interactive Process (Cont’d)</vt:lpstr>
      <vt:lpstr>Interactive Process (Cont’d)</vt:lpstr>
      <vt:lpstr>Interactive Process (Cont’d)</vt:lpstr>
      <vt:lpstr>Interactive Process (Cont’d)</vt:lpstr>
      <vt:lpstr>Issues With Interactive Process</vt:lpstr>
      <vt:lpstr>Issues (Cont’d)</vt:lpstr>
      <vt:lpstr>Issues (Cont’d)</vt:lpstr>
      <vt:lpstr>Typical Accommodations</vt:lpstr>
      <vt:lpstr>Job Restructuring</vt:lpstr>
      <vt:lpstr>Job Restructuring (Cont’d)</vt:lpstr>
      <vt:lpstr>Modified Work Schedules</vt:lpstr>
      <vt:lpstr>Reassignment</vt:lpstr>
      <vt:lpstr>Reassignment (Cont’d)</vt:lpstr>
      <vt:lpstr>Modifications To Work Environment</vt:lpstr>
      <vt:lpstr>Readers/Interpreters</vt:lpstr>
      <vt:lpstr>Leave</vt:lpstr>
      <vt:lpstr>Leave (Cont’d)</vt:lpstr>
      <vt:lpstr>Accommodation Issues</vt:lpstr>
      <vt:lpstr>Accommodation Issues (Cont’d)</vt:lpstr>
      <vt:lpstr>Impact of ADAAA </vt:lpstr>
      <vt:lpstr>Avoid Pitfalls</vt:lpstr>
      <vt:lpstr>Pitfalls (Cont’d)</vt:lpstr>
      <vt:lpstr>Case Studies</vt:lpstr>
      <vt:lpstr>Resources</vt:lpstr>
      <vt:lpstr>Dan S. Cross</vt:lpstr>
      <vt:lpstr>Disclaimer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Legally and Effectively Use Leased Workers</dc:title>
  <dc:creator>Dan Cross</dc:creator>
  <cp:lastModifiedBy>Dan Cross</cp:lastModifiedBy>
  <cp:revision>648</cp:revision>
  <dcterms:created xsi:type="dcterms:W3CDTF">2012-04-24T20:04:34Z</dcterms:created>
  <dcterms:modified xsi:type="dcterms:W3CDTF">2012-06-08T21:22:24Z</dcterms:modified>
</cp:coreProperties>
</file>